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40" r:id="rId2"/>
    <p:sldId id="322" r:id="rId3"/>
    <p:sldId id="323" r:id="rId4"/>
    <p:sldId id="324" r:id="rId5"/>
    <p:sldId id="317" r:id="rId6"/>
    <p:sldId id="318" r:id="rId7"/>
    <p:sldId id="298" r:id="rId8"/>
    <p:sldId id="339" r:id="rId9"/>
    <p:sldId id="316" r:id="rId10"/>
    <p:sldId id="335" r:id="rId11"/>
    <p:sldId id="337" r:id="rId12"/>
    <p:sldId id="336" r:id="rId13"/>
    <p:sldId id="330" r:id="rId14"/>
    <p:sldId id="331" r:id="rId15"/>
    <p:sldId id="311" r:id="rId16"/>
    <p:sldId id="328" r:id="rId17"/>
    <p:sldId id="325" r:id="rId18"/>
    <p:sldId id="326" r:id="rId19"/>
    <p:sldId id="327" r:id="rId20"/>
    <p:sldId id="341" r:id="rId21"/>
    <p:sldId id="329" r:id="rId22"/>
    <p:sldId id="333" r:id="rId23"/>
    <p:sldId id="319" r:id="rId24"/>
    <p:sldId id="320" r:id="rId25"/>
    <p:sldId id="321" r:id="rId26"/>
    <p:sldId id="293" r:id="rId27"/>
    <p:sldId id="282" r:id="rId28"/>
    <p:sldId id="283" r:id="rId29"/>
    <p:sldId id="284" r:id="rId30"/>
    <p:sldId id="280" r:id="rId31"/>
    <p:sldId id="285" r:id="rId32"/>
    <p:sldId id="281" r:id="rId33"/>
    <p:sldId id="33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8"/>
    <p:restoredTop sz="86372"/>
  </p:normalViewPr>
  <p:slideViewPr>
    <p:cSldViewPr>
      <p:cViewPr>
        <p:scale>
          <a:sx n="60" d="100"/>
          <a:sy n="60" d="100"/>
        </p:scale>
        <p:origin x="1056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4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8DB22-A239-4EA7-BAF7-6F4646762685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D2E26-F4B9-4EA0-93EE-8D73954F0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6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orion.chemi.muni.cz</a:t>
            </a:r>
            <a:r>
              <a:rPr lang="en-US" dirty="0" smtClean="0"/>
              <a:t>/</a:t>
            </a:r>
            <a:r>
              <a:rPr lang="en-US" dirty="0" err="1" smtClean="0"/>
              <a:t>kucera</a:t>
            </a:r>
            <a:r>
              <a:rPr lang="en-US" dirty="0" smtClean="0"/>
              <a:t>/New_Folder2/</a:t>
            </a:r>
            <a:r>
              <a:rPr lang="en-US" dirty="0" err="1" smtClean="0"/>
              <a:t>nitrogen_cycle.jpg</a:t>
            </a:r>
            <a:r>
              <a:rPr lang="en-US" dirty="0" smtClean="0"/>
              <a:t> – this is a figure from a text book, but it is widely distributed</a:t>
            </a:r>
            <a:r>
              <a:rPr lang="en-US" baseline="0" dirty="0" smtClean="0"/>
              <a:t> on the internet, it looks like. I found it under ‘Natural Nitrogen Cycle’ google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D2E26-F4B9-4EA0-93EE-8D73954F07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4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4CA6B0C-293B-4415-929E-8954A4C26A73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6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EEC2C3-489D-43AA-87CC-3CD3F629129E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450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www.epa.gov</a:t>
            </a:r>
            <a:r>
              <a:rPr lang="en-US" dirty="0" smtClean="0"/>
              <a:t>/sites/production/files/2015-03/documents/epa-marb-fact-sheet-112911_508.pdf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D2E26-F4B9-4EA0-93EE-8D73954F07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Haber_process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D2E26-F4B9-4EA0-93EE-8D73954F07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9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ks.water.usgs.gov</a:t>
            </a:r>
            <a:r>
              <a:rPr lang="en-US" dirty="0" smtClean="0"/>
              <a:t>/pubs/fact-sheets/fs.135-00.pdf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D2E26-F4B9-4EA0-93EE-8D73954F07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07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www.epa.gov</a:t>
            </a:r>
            <a:r>
              <a:rPr lang="en-US" dirty="0" smtClean="0"/>
              <a:t>/</a:t>
            </a:r>
            <a:r>
              <a:rPr lang="en-US" dirty="0" err="1" smtClean="0"/>
              <a:t>nutrientpollution</a:t>
            </a:r>
            <a:r>
              <a:rPr lang="en-US" dirty="0" smtClean="0"/>
              <a:t>/effects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D2E26-F4B9-4EA0-93EE-8D73954F07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5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www.nola.com</a:t>
            </a:r>
            <a:r>
              <a:rPr lang="en-US" dirty="0" smtClean="0"/>
              <a:t>/environment/</a:t>
            </a:r>
            <a:r>
              <a:rPr lang="en-US" dirty="0" err="1" smtClean="0"/>
              <a:t>index.ssf</a:t>
            </a:r>
            <a:r>
              <a:rPr lang="en-US" dirty="0" smtClean="0"/>
              <a:t>/2015/06/</a:t>
            </a:r>
            <a:r>
              <a:rPr lang="en-US" dirty="0" err="1" smtClean="0"/>
              <a:t>average_dead_zone_predicted_fo.html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D2E26-F4B9-4EA0-93EE-8D73954F07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45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coastalscience.noaa.gov</a:t>
            </a:r>
            <a:r>
              <a:rPr lang="en-US" dirty="0" smtClean="0"/>
              <a:t>/research/pollution/hypoxia/</a:t>
            </a:r>
            <a:r>
              <a:rPr lang="en-US" dirty="0" err="1" smtClean="0"/>
              <a:t>ngomex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D2E26-F4B9-4EA0-93EE-8D73954F07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0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40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D1871B-76F1-48C7-9759-248BBD0330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64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0"/>
              </a:spcBef>
              <a:buClr>
                <a:schemeClr val="tx1"/>
              </a:buClr>
              <a:defRPr sz="3200">
                <a:latin typeface="+mj-lt"/>
              </a:defRPr>
            </a:lvl1pPr>
            <a:lvl2pPr>
              <a:spcBef>
                <a:spcPts val="0"/>
              </a:spcBef>
              <a:buClr>
                <a:schemeClr val="tx1"/>
              </a:buClr>
              <a:defRPr sz="3200">
                <a:latin typeface="+mj-lt"/>
              </a:defRPr>
            </a:lvl2pPr>
            <a:lvl3pPr>
              <a:spcBef>
                <a:spcPts val="0"/>
              </a:spcBef>
              <a:buClr>
                <a:schemeClr val="tx1"/>
              </a:buClr>
              <a:defRPr sz="2800">
                <a:latin typeface="+mj-lt"/>
              </a:defRPr>
            </a:lvl3pPr>
            <a:lvl4pPr>
              <a:spcBef>
                <a:spcPts val="0"/>
              </a:spcBef>
              <a:buClr>
                <a:schemeClr val="tx1"/>
              </a:buClr>
              <a:defRPr sz="2800">
                <a:latin typeface="+mj-lt"/>
              </a:defRPr>
            </a:lvl4pPr>
            <a:lvl5pPr>
              <a:spcBef>
                <a:spcPts val="0"/>
              </a:spcBef>
              <a:buClr>
                <a:schemeClr val="tx1"/>
              </a:buClr>
              <a:defRPr sz="28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A1FCDF5-7C89-4364-8F99-42948343248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37E8199-EF14-4843-B354-D21409B3F564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emast.illinoisstate.edu/data-for-students/modules/ice-phenology.s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mp.berkeley.edu/bacteria/oscillatoria2.jpg" TargetMode="External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251" y="1024961"/>
            <a:ext cx="8157949" cy="147002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Project EDDIE: Nutrient Loading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151" y="3149216"/>
            <a:ext cx="7953322" cy="2209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err="1" smtClean="0"/>
              <a:t>Castendyk</a:t>
            </a:r>
            <a:r>
              <a:rPr lang="en-US" sz="2000" dirty="0" smtClean="0"/>
              <a:t>, D., T. </a:t>
            </a:r>
            <a:r>
              <a:rPr lang="en-US" sz="2000" dirty="0" err="1" smtClean="0"/>
              <a:t>Meixner</a:t>
            </a:r>
            <a:r>
              <a:rPr lang="en-US" sz="2000" dirty="0" smtClean="0"/>
              <a:t>, and C.A. Gibson</a:t>
            </a:r>
            <a:r>
              <a:rPr lang="en-US" sz="2000" dirty="0" smtClean="0">
                <a:solidFill>
                  <a:schemeClr val="tx1"/>
                </a:solidFill>
              </a:rPr>
              <a:t>. </a:t>
            </a:r>
            <a:r>
              <a:rPr lang="en-US" sz="2000" dirty="0" smtClean="0"/>
              <a:t>20 March</a:t>
            </a:r>
            <a:r>
              <a:rPr lang="en-US" sz="2000" dirty="0" smtClean="0">
                <a:solidFill>
                  <a:schemeClr val="tx1"/>
                </a:solidFill>
              </a:rPr>
              <a:t> 2017. Project EDDIE: Nutrient Loading. Project EDDIE Module 5, Version 1. </a:t>
            </a:r>
            <a:r>
              <a:rPr lang="en-US" sz="2000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tx1"/>
                </a:solidFill>
                <a:hlinkClick r:id="rId2"/>
              </a:rPr>
              <a:t>cemast.illinoisstate.edu/data-for-students/modules/nutrient-</a:t>
            </a:r>
            <a:r>
              <a:rPr lang="en-US" sz="2000" smtClean="0">
                <a:solidFill>
                  <a:schemeClr val="tx1"/>
                </a:solidFill>
                <a:hlinkClick r:id="rId2"/>
              </a:rPr>
              <a:t>loading.shtml</a:t>
            </a:r>
            <a:r>
              <a:rPr lang="en-US" sz="2000" dirty="0" smtClean="0">
                <a:solidFill>
                  <a:srgbClr val="000000"/>
                </a:solidFill>
              </a:rPr>
              <a:t>. 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Module development was supported by NSF DEB </a:t>
            </a:r>
            <a:r>
              <a:rPr lang="en-US" sz="2000" dirty="0">
                <a:solidFill>
                  <a:schemeClr val="tx1"/>
                </a:solidFill>
              </a:rPr>
              <a:t>1245707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 descr="C:\Users\cmoreil\AppData\Local\Temp\NAGT1.jpg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78" y="5943600"/>
            <a:ext cx="819722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moreil\AppData\Local\Temp\ISU seal CeMast_logo 1.jpg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06" y="5943600"/>
            <a:ext cx="2424494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1" y="5943600"/>
            <a:ext cx="1811431" cy="594360"/>
          </a:xfrm>
          <a:prstGeom prst="rect">
            <a:avLst/>
          </a:prstGeom>
        </p:spPr>
      </p:pic>
      <p:pic>
        <p:nvPicPr>
          <p:cNvPr id="9" name="Picture 8" descr="http://www.nsf.gov/images/logos/nsf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53" y="5943600"/>
            <a:ext cx="594360" cy="594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1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Nitrogen</a:t>
            </a:r>
            <a:r>
              <a:rPr lang="en-US" sz="4000" baseline="0" dirty="0" smtClean="0"/>
              <a:t> concentrations in streams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46889"/>
            <a:ext cx="6724192" cy="5219367"/>
          </a:xfrm>
        </p:spPr>
      </p:pic>
      <p:sp>
        <p:nvSpPr>
          <p:cNvPr id="5" name="TextBox 4"/>
          <p:cNvSpPr txBox="1"/>
          <p:nvPr/>
        </p:nvSpPr>
        <p:spPr>
          <a:xfrm>
            <a:off x="5181600" y="6488668"/>
            <a:ext cx="377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Wadeable</a:t>
            </a:r>
            <a:r>
              <a:rPr lang="en-US" dirty="0" smtClean="0"/>
              <a:t> Streams Assessment 2006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" y="1219200"/>
            <a:ext cx="8217074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400" y="129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892"/>
            <a:ext cx="85344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Nitrogen </a:t>
            </a:r>
            <a:r>
              <a:rPr lang="en-US" sz="4000" dirty="0" smtClean="0"/>
              <a:t>inputs to the Mississippi River watershed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62484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USGS 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" y="1457550"/>
            <a:ext cx="6927850" cy="54004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11350" y="314550"/>
            <a:ext cx="692785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Sources of nitrogen in the Mississippi River Watershed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6200" y="63246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USGS 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4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Sources of Excess Nutrients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8912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Fertilizer</a:t>
            </a:r>
          </a:p>
          <a:p>
            <a:pPr lvl="1"/>
            <a:r>
              <a:rPr lang="en-US" dirty="0" smtClean="0"/>
              <a:t>Any material of natural or synthetic origin applied to soils or to plant tissues (leafs) to supply one or more plant nutrients essential to the growth of plants.</a:t>
            </a:r>
          </a:p>
          <a:p>
            <a:pPr lvl="1"/>
            <a:r>
              <a:rPr lang="en-US" dirty="0" smtClean="0"/>
              <a:t>More fertilizer addition = Higher crop yield = More $$$ </a:t>
            </a:r>
          </a:p>
          <a:p>
            <a:pPr lvl="2"/>
            <a:r>
              <a:rPr lang="en-US" dirty="0" smtClean="0"/>
              <a:t>No incentive to conserve</a:t>
            </a:r>
          </a:p>
          <a:p>
            <a:pPr lvl="1"/>
            <a:r>
              <a:rPr lang="en-US" dirty="0" smtClean="0"/>
              <a:t>Runoff (</a:t>
            </a:r>
            <a:r>
              <a:rPr lang="en-US" b="1" dirty="0" smtClean="0"/>
              <a:t>Non-point Source</a:t>
            </a:r>
            <a:r>
              <a:rPr lang="en-US" dirty="0" smtClean="0"/>
              <a:t>) from agricultural fields, lawns, golf courses</a:t>
            </a:r>
          </a:p>
          <a:p>
            <a:r>
              <a:rPr lang="en-US" dirty="0" smtClean="0"/>
              <a:t>Waste Water Effluent </a:t>
            </a:r>
          </a:p>
          <a:p>
            <a:pPr lvl="1"/>
            <a:r>
              <a:rPr lang="en-US" dirty="0" smtClean="0"/>
              <a:t>Contains excess C, N and P not used by animals</a:t>
            </a:r>
          </a:p>
          <a:p>
            <a:pPr lvl="1"/>
            <a:r>
              <a:rPr lang="en-US" dirty="0" smtClean="0"/>
              <a:t>Direct input (</a:t>
            </a:r>
            <a:r>
              <a:rPr lang="en-US" b="1" dirty="0" smtClean="0"/>
              <a:t>Point Source</a:t>
            </a:r>
            <a:r>
              <a:rPr lang="en-US" dirty="0" smtClean="0"/>
              <a:t>) from waste water treatment plants and/or septic systems</a:t>
            </a:r>
          </a:p>
          <a:p>
            <a:pPr lvl="1"/>
            <a:r>
              <a:rPr lang="en-US" dirty="0" smtClean="0"/>
              <a:t>Runoff (</a:t>
            </a:r>
            <a:r>
              <a:rPr lang="en-US" b="1" dirty="0"/>
              <a:t>N</a:t>
            </a:r>
            <a:r>
              <a:rPr lang="en-US" b="1" dirty="0" smtClean="0"/>
              <a:t>on-point </a:t>
            </a:r>
            <a:r>
              <a:rPr lang="en-US" b="1" dirty="0"/>
              <a:t>S</a:t>
            </a:r>
            <a:r>
              <a:rPr lang="en-US" b="1" dirty="0" smtClean="0"/>
              <a:t>ource</a:t>
            </a:r>
            <a:r>
              <a:rPr lang="en-US" dirty="0" smtClean="0"/>
              <a:t>) from high-density animal feedlots and mega farms (cows, chickens, other)</a:t>
            </a:r>
          </a:p>
        </p:txBody>
      </p:sp>
    </p:spTree>
    <p:extLst>
      <p:ext uri="{BB962C8B-B14F-4D97-AF65-F5344CB8AC3E}">
        <p14:creationId xmlns:p14="http://schemas.microsoft.com/office/powerpoint/2010/main" val="237337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Synthetic Nitrogen Fertilizers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All nitrogen fertilizers are made from ammonia (NH</a:t>
            </a:r>
            <a:r>
              <a:rPr lang="en-US" baseline="-25000" dirty="0" smtClean="0"/>
              <a:t>3</a:t>
            </a:r>
            <a:r>
              <a:rPr lang="en-US" dirty="0" smtClean="0"/>
              <a:t>), which is produced by the </a:t>
            </a:r>
            <a:r>
              <a:rPr lang="en-US" b="1" dirty="0" smtClean="0"/>
              <a:t>Haber-Bosch</a:t>
            </a:r>
            <a:r>
              <a:rPr lang="en-US" dirty="0" smtClean="0"/>
              <a:t> </a:t>
            </a:r>
            <a:r>
              <a:rPr lang="en-US" b="1" dirty="0" smtClean="0"/>
              <a:t>process </a:t>
            </a:r>
            <a:r>
              <a:rPr lang="en-US" dirty="0" smtClean="0"/>
              <a:t>pioneered during the rise of the petrochemical industry, 1910 to 1920.  </a:t>
            </a:r>
          </a:p>
          <a:p>
            <a:r>
              <a:rPr lang="en-US" dirty="0"/>
              <a:t>E</a:t>
            </a:r>
            <a:r>
              <a:rPr lang="en-US" dirty="0" smtClean="0"/>
              <a:t>nergy-intensive process, natural gas (CH</a:t>
            </a:r>
            <a:r>
              <a:rPr lang="en-US" baseline="-25000" dirty="0" smtClean="0"/>
              <a:t>4</a:t>
            </a:r>
            <a:r>
              <a:rPr lang="en-US" dirty="0" smtClean="0"/>
              <a:t>) supplies the hydrogen and the nitrogen (N</a:t>
            </a:r>
            <a:r>
              <a:rPr lang="en-US" baseline="-25000" dirty="0" smtClean="0"/>
              <a:t>2</a:t>
            </a:r>
            <a:r>
              <a:rPr lang="en-US" dirty="0" smtClean="0"/>
              <a:t>) is derived from the air. </a:t>
            </a:r>
          </a:p>
          <a:p>
            <a:r>
              <a:rPr lang="en-US" dirty="0" smtClean="0"/>
              <a:t>This ammonia is used to generate </a:t>
            </a:r>
            <a:r>
              <a:rPr lang="en-US" i="1" dirty="0" smtClean="0"/>
              <a:t>all</a:t>
            </a:r>
            <a:r>
              <a:rPr lang="en-US" dirty="0" smtClean="0"/>
              <a:t> other nitrogen fertilizers, such as anhydrous ammonium nitrate (NH</a:t>
            </a:r>
            <a:r>
              <a:rPr lang="en-US" baseline="-25000" dirty="0" smtClean="0"/>
              <a:t>4</a:t>
            </a:r>
            <a:r>
              <a:rPr lang="en-US" dirty="0" smtClean="0"/>
              <a:t>NO</a:t>
            </a:r>
            <a:r>
              <a:rPr lang="en-US" baseline="-25000" dirty="0" smtClean="0"/>
              <a:t>3</a:t>
            </a:r>
            <a:r>
              <a:rPr lang="en-US" dirty="0" smtClean="0"/>
              <a:t>) and urea (CO(NH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r>
              <a:rPr lang="en-US" baseline="-25000" dirty="0" smtClean="0"/>
              <a:t>2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The development of synthetic fertilizer has significantly supported global population growth — half the people on the Earth are currently fed as a result of synthetic nitrogen fertilizer use.</a:t>
            </a:r>
          </a:p>
          <a:p>
            <a:r>
              <a:rPr lang="en-US" dirty="0" smtClean="0"/>
              <a:t>Link:  Synthetic fertilizer production-population growth-nutrient </a:t>
            </a:r>
            <a:r>
              <a:rPr lang="en-US" dirty="0"/>
              <a:t>i</a:t>
            </a:r>
            <a:r>
              <a:rPr lang="en-US" dirty="0" smtClean="0"/>
              <a:t>mpacts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www.epa.gov</a:t>
            </a:r>
            <a:r>
              <a:rPr lang="en-US" dirty="0"/>
              <a:t>/sites/production/files/2015-03/documents/epa-marb-fact-sheet-112911_508.pdf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447800"/>
            <a:ext cx="8470900" cy="537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62484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USGS 2000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0600" y="129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22300" y="369332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Nitrogen yields</a:t>
            </a:r>
            <a:r>
              <a:rPr lang="en-US" sz="4000" baseline="0" dirty="0" smtClean="0">
                <a:solidFill>
                  <a:schemeClr val="tx1"/>
                </a:solidFill>
              </a:rPr>
              <a:t> from the Mississippi River Watershed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57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888"/>
            <a:ext cx="8229600" cy="1353312"/>
          </a:xfrm>
        </p:spPr>
        <p:txBody>
          <a:bodyPr>
            <a:noAutofit/>
          </a:bodyPr>
          <a:lstStyle/>
          <a:p>
            <a:r>
              <a:rPr lang="en-US" sz="4000" dirty="0" smtClean="0"/>
              <a:t>Nutrient inputs lead to eutrophication in lakes and rivers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52578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During eutrophication the lake becomes so rich in nutritive compounds, especially nitrogen and phosphorus, that cyanobacteria and other microscopic plant life become superabundant, thereby "choking" the lake with organic matter.</a:t>
            </a:r>
          </a:p>
          <a:p>
            <a:r>
              <a:rPr lang="en-US" dirty="0" smtClean="0"/>
              <a:t>Eutrophication may be accelerated by human activities.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1943020"/>
            <a:ext cx="3810000" cy="254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95900" y="4507468"/>
            <a:ext cx="3592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EPA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4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751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Plant Growth Example: Cyanobacteria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457200" y="1524000"/>
            <a:ext cx="4191000" cy="460216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 smtClean="0">
                <a:latin typeface="+mj-lt"/>
              </a:rPr>
              <a:t>Single-celled plants that float within a water column (phytoplankton) ; previously called “blue-green algae”</a:t>
            </a:r>
          </a:p>
          <a:p>
            <a:pPr>
              <a:buClr>
                <a:schemeClr val="tx1"/>
              </a:buClr>
            </a:pPr>
            <a:r>
              <a:rPr lang="en-US" sz="2800" dirty="0" smtClean="0">
                <a:latin typeface="+mj-lt"/>
              </a:rPr>
              <a:t>Responsible for development of oxygen on Earth beginning 3.5 billion years ago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47800"/>
            <a:ext cx="2859272" cy="199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http://www.ucmp.berkeley.edu/bacteria/oscillatoria2small.jpg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581400"/>
            <a:ext cx="2152015" cy="236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125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9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Cyanobacteria Blooms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724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“Nutrient pollution is one of America's most widespread, costly and challenging environmental problems, and is caused by excess nitrogen and phosphorus in the air and water” (US EPA)</a:t>
            </a:r>
          </a:p>
          <a:p>
            <a:r>
              <a:rPr lang="en-US" dirty="0" smtClean="0"/>
              <a:t> “Blooms” are events where excessive cyanobacteria production occurs over a very short period of time.  In extreme cases, this can result in a thick, green “scum” over a lake surface. which is unpleasant to look at, smells, and greatly depreciates the aesthetic and recreational value of the lake.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08" y="838200"/>
            <a:ext cx="3463491" cy="259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0008" y="3528536"/>
            <a:ext cx="3463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USGS: Cyanobacteria </a:t>
            </a:r>
            <a:r>
              <a:rPr lang="en-US" dirty="0"/>
              <a:t>may form thick accumulations in near-shore areas. Binder Lake, Iowa. August 2006. Photo by J. L. Graham</a:t>
            </a:r>
          </a:p>
        </p:txBody>
      </p:sp>
    </p:spTree>
    <p:extLst>
      <p:ext uri="{BB962C8B-B14F-4D97-AF65-F5344CB8AC3E}">
        <p14:creationId xmlns:p14="http://schemas.microsoft.com/office/powerpoint/2010/main" val="10866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Impact on Aesthetic Value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561114" cy="4389120"/>
          </a:xfrm>
        </p:spPr>
        <p:txBody>
          <a:bodyPr/>
          <a:lstStyle/>
          <a:p>
            <a:r>
              <a:rPr lang="en-US" dirty="0" smtClean="0"/>
              <a:t>Visual</a:t>
            </a:r>
          </a:p>
          <a:p>
            <a:r>
              <a:rPr lang="en-US" dirty="0" smtClean="0"/>
              <a:t>Olfactory (smell)</a:t>
            </a:r>
          </a:p>
          <a:p>
            <a:r>
              <a:rPr lang="en-US" dirty="0" smtClean="0"/>
              <a:t>Loss of recreational value </a:t>
            </a:r>
          </a:p>
          <a:p>
            <a:r>
              <a:rPr lang="en-US" dirty="0" smtClean="0"/>
              <a:t>Loss of tourist revenue </a:t>
            </a:r>
          </a:p>
          <a:p>
            <a:r>
              <a:rPr lang="en-US" dirty="0" smtClean="0"/>
              <a:t>Example:  Lake Atitlan, Guatemala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18314" y="4440605"/>
            <a:ext cx="3592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EPA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440042"/>
            <a:ext cx="3810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1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479" y="0"/>
            <a:ext cx="8229600" cy="819912"/>
          </a:xfrm>
        </p:spPr>
        <p:txBody>
          <a:bodyPr>
            <a:normAutofit/>
          </a:bodyPr>
          <a:lstStyle/>
          <a:p>
            <a:r>
              <a:rPr lang="en-US" dirty="0" smtClean="0"/>
              <a:t>Nutrients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912"/>
            <a:ext cx="8229600" cy="529855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Nutrients are chemicals that plants and animals need to grow and survive. 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Because water is a universal solvent, </a:t>
            </a:r>
            <a:r>
              <a:rPr lang="en-US" sz="2400" i="1" dirty="0" smtClean="0"/>
              <a:t>all</a:t>
            </a:r>
            <a:r>
              <a:rPr lang="en-US" sz="2400" dirty="0" smtClean="0"/>
              <a:t> life on Earth utilizes liquid water to obtain and circulate nutrients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Young men are 64% water by weight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Young women are 53% water by weight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T</a:t>
            </a:r>
            <a:r>
              <a:rPr lang="en-US" sz="2400" dirty="0" smtClean="0"/>
              <a:t>he search for extra terrestrial life is focused on finding planets that have liquid water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For plants:</a:t>
            </a:r>
          </a:p>
          <a:p>
            <a:pPr lvl="1">
              <a:spcBef>
                <a:spcPts val="0"/>
              </a:spcBef>
            </a:pPr>
            <a:r>
              <a:rPr lang="en-US" sz="2400" b="1" dirty="0" smtClean="0"/>
              <a:t>Primary macronutrients</a:t>
            </a:r>
            <a:r>
              <a:rPr lang="en-US" sz="2400" dirty="0" smtClean="0"/>
              <a:t> include carbon (C), nitrogen (N), phosphorous (P), and potassium (K). </a:t>
            </a:r>
          </a:p>
          <a:p>
            <a:pPr lvl="1">
              <a:spcBef>
                <a:spcPts val="0"/>
              </a:spcBef>
            </a:pPr>
            <a:r>
              <a:rPr lang="en-US" sz="2400" b="1" dirty="0" smtClean="0"/>
              <a:t>Secondary macronutrients </a:t>
            </a:r>
            <a:r>
              <a:rPr lang="en-US" sz="2400" dirty="0" smtClean="0"/>
              <a:t>include calcium (</a:t>
            </a:r>
            <a:r>
              <a:rPr lang="en-US" sz="2400" dirty="0" err="1" smtClean="0"/>
              <a:t>Ca</a:t>
            </a:r>
            <a:r>
              <a:rPr lang="en-US" sz="2400" dirty="0" smtClean="0"/>
              <a:t>), magnesium (Mg) and sulfur (S)</a:t>
            </a:r>
          </a:p>
          <a:p>
            <a:pPr lvl="1">
              <a:spcBef>
                <a:spcPts val="0"/>
              </a:spcBef>
            </a:pPr>
            <a:r>
              <a:rPr lang="en-US" sz="2400" b="1" dirty="0"/>
              <a:t>M</a:t>
            </a:r>
            <a:r>
              <a:rPr lang="en-US" sz="2400" b="1" dirty="0" smtClean="0"/>
              <a:t>icronutrients</a:t>
            </a:r>
            <a:r>
              <a:rPr lang="en-US" sz="2400" dirty="0" smtClean="0"/>
              <a:t> include copper (Cu), iron (Fe), manganese (</a:t>
            </a:r>
            <a:r>
              <a:rPr lang="en-US" sz="2400" dirty="0" err="1" smtClean="0"/>
              <a:t>Mn</a:t>
            </a:r>
            <a:r>
              <a:rPr lang="en-US" sz="2400" dirty="0" smtClean="0"/>
              <a:t>), molybdenum (Mo), zinc (Zn) and nickel (Ni), and sometimes boron (B), silicon (Si), cobalt (Co). </a:t>
            </a:r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36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>
            <a:normAutofit/>
          </a:bodyPr>
          <a:lstStyle/>
          <a:p>
            <a:r>
              <a:rPr lang="en-US" dirty="0" smtClean="0"/>
              <a:t>Impact on Drinking Water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Many municipalities obtain drinking water from lakes and reservoirs</a:t>
            </a:r>
          </a:p>
          <a:p>
            <a:pPr lvl="1"/>
            <a:r>
              <a:rPr lang="en-US" dirty="0" smtClean="0"/>
              <a:t>Toledo, Ohio: Lake Erie</a:t>
            </a:r>
          </a:p>
          <a:p>
            <a:pPr lvl="1"/>
            <a:r>
              <a:rPr lang="en-US" dirty="0" smtClean="0"/>
              <a:t>Chicago: Lake Michigan</a:t>
            </a:r>
          </a:p>
          <a:p>
            <a:pPr lvl="1"/>
            <a:r>
              <a:rPr lang="en-US" dirty="0" smtClean="0"/>
              <a:t>New York City: Catskill Reservoirs</a:t>
            </a:r>
          </a:p>
          <a:p>
            <a:pPr lvl="1"/>
            <a:r>
              <a:rPr lang="en-US" dirty="0" smtClean="0"/>
              <a:t>Los Vegas: Lake Mead</a:t>
            </a:r>
          </a:p>
          <a:p>
            <a:r>
              <a:rPr lang="en-US" dirty="0" smtClean="0"/>
              <a:t>The health of citizens depends upon lake and reservoir water quality </a:t>
            </a:r>
          </a:p>
        </p:txBody>
      </p:sp>
    </p:spTree>
    <p:extLst>
      <p:ext uri="{BB962C8B-B14F-4D97-AF65-F5344CB8AC3E}">
        <p14:creationId xmlns:p14="http://schemas.microsoft.com/office/powerpoint/2010/main" val="2066962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548"/>
            <a:ext cx="8229600" cy="5913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Impact on Ecosystem and Fisheries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860"/>
            <a:ext cx="4876800" cy="547174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Hypoxia: </a:t>
            </a:r>
            <a:r>
              <a:rPr lang="en-US" dirty="0" smtClean="0"/>
              <a:t>Low oxygen. Hypoxic waters have dissolved oxygen concentrations of less than 2-3 ppm.  </a:t>
            </a:r>
          </a:p>
          <a:p>
            <a:r>
              <a:rPr lang="en-US" dirty="0" smtClean="0"/>
              <a:t>Dead cyanobacteria settle to the bottom of the water column and decompose.  Oxygen is consumed; process called </a:t>
            </a:r>
            <a:r>
              <a:rPr lang="en-US" b="1" dirty="0" smtClean="0"/>
              <a:t>decomposition</a:t>
            </a:r>
          </a:p>
          <a:p>
            <a:pPr marL="457200" lvl="1" indent="0">
              <a:buNone/>
            </a:pPr>
            <a:r>
              <a:rPr lang="en-US" b="1" dirty="0" smtClean="0"/>
              <a:t>DOC </a:t>
            </a:r>
            <a:r>
              <a:rPr lang="en-US" b="1" dirty="0"/>
              <a:t>+ O</a:t>
            </a:r>
            <a:r>
              <a:rPr lang="en-US" b="1" baseline="-25000" dirty="0"/>
              <a:t>2</a:t>
            </a:r>
            <a:r>
              <a:rPr lang="en-US" b="1" dirty="0"/>
              <a:t> → CO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endParaRPr lang="en-US" dirty="0" smtClean="0"/>
          </a:p>
          <a:p>
            <a:r>
              <a:rPr lang="en-US" dirty="0" smtClean="0"/>
              <a:t>This forces fish to either swim away or die and can suffocate plants living in the water.  Low oxygen water called “</a:t>
            </a:r>
            <a:r>
              <a:rPr lang="en-US" b="1" dirty="0" smtClean="0"/>
              <a:t>Dead Zone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Examples:  Gulf of Mexico and Chesapeake Bay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990600"/>
            <a:ext cx="3810000" cy="287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0" y="3860800"/>
            <a:ext cx="3592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EPA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6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2"/>
            <a:ext cx="8229600" cy="1143000"/>
          </a:xfrm>
        </p:spPr>
        <p:txBody>
          <a:bodyPr/>
          <a:lstStyle/>
          <a:p>
            <a:r>
              <a:rPr lang="en-US" dirty="0" smtClean="0"/>
              <a:t>Ocean </a:t>
            </a:r>
            <a:r>
              <a:rPr lang="en-US" baseline="0" dirty="0" smtClean="0"/>
              <a:t>Dead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r>
              <a:rPr lang="en-US" dirty="0" smtClean="0"/>
              <a:t>Where nitrogen-rich rivers enter the sea: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14600"/>
            <a:ext cx="787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77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2" y="97971"/>
            <a:ext cx="8997376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55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5859"/>
            <a:ext cx="9144000" cy="5972175"/>
          </a:xfrm>
          <a:prstGeom prst="rect">
            <a:avLst/>
          </a:prstGeom>
        </p:spPr>
      </p:pic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838200" y="-304800"/>
            <a:ext cx="8305800" cy="1143000"/>
          </a:xfrm>
        </p:spPr>
        <p:txBody>
          <a:bodyPr/>
          <a:lstStyle/>
          <a:p>
            <a:r>
              <a:rPr lang="en-US" altLang="en-US" dirty="0" smtClean="0"/>
              <a:t>NOAA Gulf of Mexico Hypoxia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329" y="6153043"/>
            <a:ext cx="798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Data source: Nancy N. </a:t>
            </a:r>
            <a:r>
              <a:rPr lang="en-US" sz="1400" dirty="0" err="1">
                <a:latin typeface="+mj-lt"/>
              </a:rPr>
              <a:t>Rabalais</a:t>
            </a:r>
            <a:r>
              <a:rPr lang="en-US" sz="1400" dirty="0">
                <a:latin typeface="+mj-lt"/>
              </a:rPr>
              <a:t>, LUMCON, and R. Eugene Turner, LSU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Funding sources: NOAA Center for Sponsored Coastal Ocean Research and U.S. EPA Gulf of Mexico Program</a:t>
            </a:r>
          </a:p>
        </p:txBody>
      </p:sp>
    </p:spTree>
    <p:extLst>
      <p:ext uri="{BB962C8B-B14F-4D97-AF65-F5344CB8AC3E}">
        <p14:creationId xmlns:p14="http://schemas.microsoft.com/office/powerpoint/2010/main" val="2128241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94519" y="704850"/>
            <a:ext cx="7888287" cy="666750"/>
          </a:xfrm>
        </p:spPr>
        <p:txBody>
          <a:bodyPr>
            <a:noAutofit/>
          </a:bodyPr>
          <a:lstStyle/>
          <a:p>
            <a:r>
              <a:rPr lang="en-US" altLang="en-US" sz="4000" dirty="0" smtClean="0">
                <a:solidFill>
                  <a:schemeClr val="tx1"/>
                </a:solidFill>
              </a:rPr>
              <a:t>Chesapeake Bay – Largest estuary in the U.S.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1447800"/>
            <a:ext cx="3767137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4116388" cy="523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367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stendn\Desktop\TUES\Nutrient Module\Nitrogen Pollution to the Chesapeake B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73" y="0"/>
            <a:ext cx="51124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Which ecosystem has lower water quality?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small stream with a high concentration (&gt;14 mg/L) of NO3?</a:t>
            </a:r>
          </a:p>
          <a:p>
            <a:r>
              <a:rPr lang="en-US" dirty="0" smtClean="0"/>
              <a:t>A large river with a low (&lt; 0.5 mg/L) concentration of NO3?</a:t>
            </a:r>
          </a:p>
        </p:txBody>
      </p:sp>
    </p:spTree>
    <p:extLst>
      <p:ext uri="{BB962C8B-B14F-4D97-AF65-F5344CB8AC3E}">
        <p14:creationId xmlns:p14="http://schemas.microsoft.com/office/powerpoint/2010/main" val="387529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Which system causes greater downstream impact on lakes or estuaries?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small stream (low Q) with a high concentration (high C) of N?</a:t>
            </a:r>
          </a:p>
          <a:p>
            <a:r>
              <a:rPr lang="en-US" dirty="0" smtClean="0"/>
              <a:t>A large river (high Q) with a low concentration (low Q) of N?</a:t>
            </a:r>
          </a:p>
          <a:p>
            <a:r>
              <a:rPr lang="en-US" dirty="0" smtClean="0"/>
              <a:t>How can be best compare systems?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8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Stream Load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Mass of substance (Nitrogen, Phosphorous, Sediment, etc.) transported by a stream per unit of time</a:t>
            </a:r>
          </a:p>
          <a:p>
            <a:r>
              <a:rPr lang="en-US" dirty="0" smtClean="0"/>
              <a:t>Load (M, mass/time) =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Discharge (Q, </a:t>
            </a:r>
            <a:r>
              <a:rPr lang="en-US" dirty="0" err="1" smtClean="0"/>
              <a:t>vol</a:t>
            </a:r>
            <a:r>
              <a:rPr lang="en-US" dirty="0" smtClean="0"/>
              <a:t>/time) * 			Concentration (C, mass/</a:t>
            </a:r>
            <a:r>
              <a:rPr lang="en-US" dirty="0" err="1" smtClean="0"/>
              <a:t>vol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6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19912"/>
          </a:xfrm>
        </p:spPr>
        <p:txBody>
          <a:bodyPr>
            <a:normAutofit/>
          </a:bodyPr>
          <a:lstStyle/>
          <a:p>
            <a:r>
              <a:rPr lang="en-US" dirty="0" smtClean="0"/>
              <a:t>Nutrients vs. Toxins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3312"/>
            <a:ext cx="8229600" cy="3992563"/>
          </a:xfrm>
        </p:spPr>
        <p:txBody>
          <a:bodyPr>
            <a:noAutofit/>
          </a:bodyPr>
          <a:lstStyle/>
          <a:p>
            <a:r>
              <a:rPr lang="en-US" sz="2400" dirty="0" smtClean="0"/>
              <a:t>Micronutrient: a small amount is needed for biological function</a:t>
            </a:r>
          </a:p>
          <a:p>
            <a:pPr lvl="1"/>
            <a:r>
              <a:rPr lang="en-US" sz="2400" dirty="0" smtClean="0"/>
              <a:t>Plants:  Copper</a:t>
            </a:r>
          </a:p>
          <a:p>
            <a:pPr lvl="1"/>
            <a:r>
              <a:rPr lang="en-US" sz="2400" dirty="0" smtClean="0"/>
              <a:t>Humans: Cadmium, selenium </a:t>
            </a:r>
          </a:p>
          <a:p>
            <a:r>
              <a:rPr lang="en-US" sz="2400" dirty="0" smtClean="0"/>
              <a:t>Toxin: a chemical, physical, or biological agent that causes disease or some alteration of the normal structure and function of an organism.</a:t>
            </a:r>
          </a:p>
          <a:p>
            <a:pPr lvl="1"/>
            <a:r>
              <a:rPr lang="en-US" sz="2400" dirty="0" smtClean="0"/>
              <a:t>Acute toxicity:  Immediate impact</a:t>
            </a:r>
          </a:p>
          <a:p>
            <a:pPr lvl="1"/>
            <a:r>
              <a:rPr lang="en-US" sz="2400" dirty="0" smtClean="0"/>
              <a:t>Chronic toxicity: Impact after a long period of exposure</a:t>
            </a:r>
          </a:p>
          <a:p>
            <a:r>
              <a:rPr lang="en-US" sz="2400" dirty="0" smtClean="0"/>
              <a:t>When does a nutrient become a toxin???</a:t>
            </a:r>
          </a:p>
          <a:p>
            <a:r>
              <a:rPr lang="en-US" sz="2400" dirty="0" smtClean="0"/>
              <a:t>Very few elements are toxic at all concentrations</a:t>
            </a:r>
          </a:p>
          <a:p>
            <a:pPr lvl="1"/>
            <a:r>
              <a:rPr lang="en-US" sz="2400" dirty="0" smtClean="0"/>
              <a:t>Mercury, arsenic</a:t>
            </a:r>
          </a:p>
          <a:p>
            <a:r>
              <a:rPr lang="en-US" sz="2400" dirty="0" smtClean="0"/>
              <a:t>For most, concentration </a:t>
            </a:r>
            <a:r>
              <a:rPr lang="en-US" sz="2400" dirty="0" err="1" smtClean="0"/>
              <a:t>indictates</a:t>
            </a:r>
            <a:r>
              <a:rPr lang="en-US" sz="2400" dirty="0" smtClean="0"/>
              <a:t> toxicity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9950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Management: The Clean Water Act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U.S. Clean Water Act (CWA) is a series of federal legislative acts that form the foundation for protection of U.S. water </a:t>
            </a:r>
            <a:r>
              <a:rPr lang="en-US" dirty="0" smtClean="0"/>
              <a:t>resources:</a:t>
            </a:r>
          </a:p>
          <a:p>
            <a:pPr lvl="1"/>
            <a:r>
              <a:rPr lang="en-US" dirty="0" smtClean="0"/>
              <a:t>Water </a:t>
            </a:r>
            <a:r>
              <a:rPr lang="en-US" dirty="0"/>
              <a:t>Quality Act of </a:t>
            </a:r>
            <a:r>
              <a:rPr lang="en-US" dirty="0" smtClean="0"/>
              <a:t>1965,</a:t>
            </a:r>
          </a:p>
          <a:p>
            <a:pPr lvl="1"/>
            <a:r>
              <a:rPr lang="en-US" dirty="0" smtClean="0"/>
              <a:t>Federal </a:t>
            </a:r>
            <a:r>
              <a:rPr lang="en-US" dirty="0"/>
              <a:t>Water Pollution Control Act of 1972, </a:t>
            </a:r>
            <a:endParaRPr lang="en-US" dirty="0" smtClean="0"/>
          </a:p>
          <a:p>
            <a:pPr lvl="1"/>
            <a:r>
              <a:rPr lang="en-US" dirty="0" smtClean="0"/>
              <a:t>Clean </a:t>
            </a:r>
            <a:r>
              <a:rPr lang="en-US" dirty="0"/>
              <a:t>Water Act of 1977, and </a:t>
            </a:r>
            <a:endParaRPr lang="en-US" dirty="0" smtClean="0"/>
          </a:p>
          <a:p>
            <a:pPr lvl="1"/>
            <a:r>
              <a:rPr lang="en-US" dirty="0" smtClean="0"/>
              <a:t>Water </a:t>
            </a:r>
            <a:r>
              <a:rPr lang="en-US" dirty="0"/>
              <a:t>Quality Act of 1987. 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goal of the Clean Water Act (CWA) is "to restore and maintain the chemical, physical, and biological integrity of the Nation's waters" </a:t>
            </a:r>
          </a:p>
        </p:txBody>
      </p:sp>
    </p:spTree>
    <p:extLst>
      <p:ext uri="{BB962C8B-B14F-4D97-AF65-F5344CB8AC3E}">
        <p14:creationId xmlns:p14="http://schemas.microsoft.com/office/powerpoint/2010/main" val="1904718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State 303(d) Lists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Under section 303(d) of the CWA, states, territories, and authorized tribes, collectively referred to in the act as "states," are required to develop lists of impaired and threatened waters (stream/river segments, lakes) </a:t>
            </a:r>
          </a:p>
          <a:p>
            <a:r>
              <a:rPr lang="en-US" dirty="0" smtClean="0"/>
              <a:t>These are waters for which technology-based regulations and other </a:t>
            </a:r>
            <a:r>
              <a:rPr lang="en-US" b="1" dirty="0" smtClean="0"/>
              <a:t>required controls are not stringent enough </a:t>
            </a:r>
            <a:r>
              <a:rPr lang="en-US" dirty="0" smtClean="0"/>
              <a:t>to meet the water quality standards set by states.</a:t>
            </a:r>
          </a:p>
          <a:p>
            <a:r>
              <a:rPr lang="en-US" dirty="0" smtClean="0"/>
              <a:t>The law requires that states establish priority rankings for waters on </a:t>
            </a:r>
            <a:r>
              <a:rPr lang="en-US" b="1" dirty="0" smtClean="0"/>
              <a:t>303(d) lists </a:t>
            </a:r>
          </a:p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states to submit </a:t>
            </a:r>
            <a:r>
              <a:rPr lang="en-US" dirty="0" smtClean="0"/>
              <a:t>303(d) lists for </a:t>
            </a:r>
            <a:r>
              <a:rPr lang="en-US" dirty="0"/>
              <a:t>EPA approval every two years on even-numbered years. 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42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Total Maximum Daily Load (TMDL)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calculation of the maximum daily load of a pollutant that a </a:t>
            </a:r>
            <a:r>
              <a:rPr lang="en-US" dirty="0" err="1" smtClean="0"/>
              <a:t>waterbody</a:t>
            </a:r>
            <a:r>
              <a:rPr lang="en-US" dirty="0" smtClean="0"/>
              <a:t> can receive and still meet water quality standards</a:t>
            </a:r>
          </a:p>
          <a:p>
            <a:r>
              <a:rPr lang="en-US" dirty="0" smtClean="0"/>
              <a:t>The load is allocated among </a:t>
            </a:r>
            <a:r>
              <a:rPr lang="en-US" dirty="0"/>
              <a:t>the various sources of that </a:t>
            </a:r>
            <a:r>
              <a:rPr lang="en-US" dirty="0" smtClean="0"/>
              <a:t>pollutant	</a:t>
            </a:r>
          </a:p>
          <a:p>
            <a:r>
              <a:rPr lang="en-US" dirty="0" smtClean="0"/>
              <a:t>TMDLs </a:t>
            </a:r>
            <a:r>
              <a:rPr lang="en-US" dirty="0"/>
              <a:t>must also include a </a:t>
            </a:r>
            <a:r>
              <a:rPr lang="en-US" b="1" dirty="0"/>
              <a:t>margin of safety </a:t>
            </a:r>
            <a:r>
              <a:rPr lang="en-US" dirty="0"/>
              <a:t>(MOS) to account for the uncertainty </a:t>
            </a:r>
            <a:endParaRPr lang="en-US" dirty="0" smtClean="0"/>
          </a:p>
          <a:p>
            <a:pPr lvl="1"/>
            <a:r>
              <a:rPr lang="en-US" dirty="0" smtClean="0"/>
              <a:t>Predicting </a:t>
            </a:r>
            <a:r>
              <a:rPr lang="en-US" dirty="0"/>
              <a:t>how well pollutant reduction will </a:t>
            </a:r>
            <a:r>
              <a:rPr lang="en-US" dirty="0" smtClean="0"/>
              <a:t>meet </a:t>
            </a:r>
            <a:r>
              <a:rPr lang="en-US" dirty="0"/>
              <a:t>water quality </a:t>
            </a:r>
            <a:r>
              <a:rPr lang="en-US" dirty="0" smtClean="0"/>
              <a:t>standards</a:t>
            </a:r>
          </a:p>
          <a:p>
            <a:pPr lvl="1"/>
            <a:r>
              <a:rPr lang="en-US" dirty="0" smtClean="0"/>
              <a:t>Account </a:t>
            </a:r>
            <a:r>
              <a:rPr lang="en-US" dirty="0"/>
              <a:t>for seasonal </a:t>
            </a:r>
            <a:r>
              <a:rPr lang="en-US" dirty="0" smtClean="0"/>
              <a:t>variations </a:t>
            </a:r>
          </a:p>
          <a:p>
            <a:r>
              <a:rPr lang="en-US" dirty="0" smtClean="0"/>
              <a:t>Under the CWA, states establish priorities for development of TMDLs from waters on 303(d) lists based on the severity of the pollution and the sensitivity of the uses </a:t>
            </a:r>
          </a:p>
          <a:p>
            <a:r>
              <a:rPr lang="en-US" dirty="0" smtClean="0"/>
              <a:t>States then provide a long-term plan for completing TMDLs within 8 to 13 years from first listing.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64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activities: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hy is nutrient load important? </a:t>
            </a:r>
          </a:p>
          <a:p>
            <a:r>
              <a:rPr lang="en-US" dirty="0" smtClean="0"/>
              <a:t>Qualitative </a:t>
            </a:r>
            <a:r>
              <a:rPr lang="en-US" dirty="0"/>
              <a:t>understanding </a:t>
            </a:r>
            <a:r>
              <a:rPr lang="en-US" dirty="0" smtClean="0"/>
              <a:t>discharge-nitrate concentrations correlation </a:t>
            </a:r>
          </a:p>
          <a:p>
            <a:r>
              <a:rPr lang="en-US" dirty="0" smtClean="0"/>
              <a:t>Quantitative correlation analysis </a:t>
            </a:r>
          </a:p>
          <a:p>
            <a:r>
              <a:rPr lang="en-US" dirty="0" smtClean="0"/>
              <a:t>Calculate nutrient </a:t>
            </a:r>
            <a:r>
              <a:rPr lang="en-US" dirty="0"/>
              <a:t>loads </a:t>
            </a:r>
            <a:r>
              <a:rPr lang="en-US" dirty="0" smtClean="0"/>
              <a:t>for a single location </a:t>
            </a:r>
          </a:p>
          <a:p>
            <a:r>
              <a:rPr lang="en-US" dirty="0" smtClean="0"/>
              <a:t>Understand the impact of sampling </a:t>
            </a:r>
            <a:r>
              <a:rPr lang="en-US" dirty="0"/>
              <a:t>frequency on </a:t>
            </a:r>
            <a:r>
              <a:rPr lang="en-US" dirty="0" smtClean="0"/>
              <a:t>load estimates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437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Nitrogen: Nutrient or Toxin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Nitrogen is used by organisms to produce amino acids, proteins, and nucleic acids.</a:t>
            </a:r>
          </a:p>
          <a:p>
            <a:r>
              <a:rPr lang="en-US" sz="2400" dirty="0" smtClean="0"/>
              <a:t>80% of the atmosphere is nitrogen gas (N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ost plants can only take up nitrogen in two forms from soil water, making nitrogen a limiting nutrient in plant growth: 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mmonium (NH</a:t>
            </a:r>
            <a:r>
              <a:rPr lang="en-US" sz="2400" baseline="-25000" dirty="0" smtClean="0"/>
              <a:t>4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) </a:t>
            </a:r>
          </a:p>
          <a:p>
            <a:pPr lvl="2"/>
            <a:r>
              <a:rPr lang="en-US" sz="2400" dirty="0"/>
              <a:t>E</a:t>
            </a:r>
            <a:r>
              <a:rPr lang="en-US" sz="2400" dirty="0" smtClean="0"/>
              <a:t>xtremely toxic to plants at high concentrations</a:t>
            </a:r>
          </a:p>
          <a:p>
            <a:pPr lvl="2"/>
            <a:r>
              <a:rPr lang="en-US" sz="2400" dirty="0" smtClean="0"/>
              <a:t>Component of animal waste</a:t>
            </a:r>
          </a:p>
          <a:p>
            <a:pPr lvl="1"/>
            <a:r>
              <a:rPr lang="en-US" sz="2400" dirty="0" smtClean="0"/>
              <a:t>Nitrate (NO</a:t>
            </a:r>
            <a:r>
              <a:rPr lang="en-US" sz="2400" baseline="-25000" dirty="0" smtClean="0"/>
              <a:t>3</a:t>
            </a:r>
            <a:r>
              <a:rPr lang="en-US" sz="2400" baseline="30000" dirty="0" smtClean="0"/>
              <a:t>-</a:t>
            </a:r>
            <a:r>
              <a:rPr lang="en-US" sz="2400" dirty="0" smtClean="0"/>
              <a:t> )</a:t>
            </a:r>
          </a:p>
          <a:p>
            <a:pPr lvl="2"/>
            <a:r>
              <a:rPr lang="en-US" sz="2400" dirty="0" smtClean="0"/>
              <a:t>Toxic to humans in drinking water above 10 mg/L NO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-N</a:t>
            </a:r>
          </a:p>
          <a:p>
            <a:pPr lvl="2"/>
            <a:r>
              <a:rPr lang="en-US" sz="2400" dirty="0" smtClean="0"/>
              <a:t>Blue baby syndrome (NO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binds to hemoglobin </a:t>
            </a:r>
            <a:r>
              <a:rPr lang="en-US" sz="2400" dirty="0"/>
              <a:t>=</a:t>
            </a:r>
            <a:r>
              <a:rPr lang="en-US" sz="2400" dirty="0" smtClean="0"/>
              <a:t> asphyxiation) </a:t>
            </a:r>
          </a:p>
          <a:p>
            <a:pPr lvl="1"/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974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895350"/>
          </a:xfrm>
        </p:spPr>
        <p:txBody>
          <a:bodyPr/>
          <a:lstStyle/>
          <a:p>
            <a:r>
              <a:rPr lang="en-US" altLang="en-US" sz="3200" smtClean="0"/>
              <a:t>The Nitrogen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720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b="1" dirty="0" smtClean="0"/>
              <a:t>Fixation: </a:t>
            </a:r>
            <a:r>
              <a:rPr lang="en-US" dirty="0" smtClean="0"/>
              <a:t>Soil bacteria, lighting, and solar flares (aurora) convert N gas to usable </a:t>
            </a:r>
            <a:r>
              <a:rPr lang="en-US" b="1" dirty="0" smtClean="0"/>
              <a:t>nitrate</a:t>
            </a:r>
            <a:r>
              <a:rPr lang="en-US" dirty="0" smtClean="0"/>
              <a:t> (NO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/>
              <a:t>Most </a:t>
            </a:r>
            <a:r>
              <a:rPr lang="en-US" dirty="0" smtClean="0"/>
              <a:t>N stored as living and dead organic matter</a:t>
            </a:r>
          </a:p>
          <a:p>
            <a:pPr>
              <a:defRPr/>
            </a:pPr>
            <a:r>
              <a:rPr lang="en-US" b="1" dirty="0" smtClean="0"/>
              <a:t>Mineralization: </a:t>
            </a:r>
            <a:r>
              <a:rPr lang="en-US" dirty="0" smtClean="0"/>
              <a:t>Decomposition of organic matter in soils produces </a:t>
            </a:r>
            <a:r>
              <a:rPr lang="en-US" b="1" dirty="0" smtClean="0"/>
              <a:t>ammonium</a:t>
            </a:r>
            <a:r>
              <a:rPr lang="en-US" dirty="0" smtClean="0"/>
              <a:t> (NH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+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b="1" dirty="0" smtClean="0"/>
              <a:t>Nitrification: </a:t>
            </a:r>
          </a:p>
          <a:p>
            <a:pPr lvl="1">
              <a:defRPr/>
            </a:pPr>
            <a:r>
              <a:rPr lang="en-US" sz="3000" dirty="0" smtClean="0"/>
              <a:t>Oxidation of ammonium to </a:t>
            </a:r>
            <a:r>
              <a:rPr lang="en-US" sz="3000" b="1" dirty="0" smtClean="0"/>
              <a:t>Nitrite</a:t>
            </a:r>
            <a:r>
              <a:rPr lang="en-US" sz="3000" dirty="0" smtClean="0"/>
              <a:t> (NO</a:t>
            </a:r>
            <a:r>
              <a:rPr lang="en-US" sz="3000" baseline="-25000" dirty="0" smtClean="0"/>
              <a:t>2</a:t>
            </a:r>
            <a:r>
              <a:rPr lang="en-US" sz="3000" baseline="30000" dirty="0" smtClean="0"/>
              <a:t>-</a:t>
            </a:r>
            <a:r>
              <a:rPr lang="en-US" sz="3000" dirty="0" smtClean="0"/>
              <a:t>):</a:t>
            </a:r>
          </a:p>
          <a:p>
            <a:pPr marL="0" indent="0">
              <a:buFontTx/>
              <a:buNone/>
              <a:defRPr/>
            </a:pPr>
            <a:r>
              <a:rPr lang="en-US" sz="3000" b="1" dirty="0" smtClean="0"/>
              <a:t>	</a:t>
            </a:r>
            <a:r>
              <a:rPr lang="en-US" sz="3000" dirty="0" smtClean="0"/>
              <a:t>NH</a:t>
            </a:r>
            <a:r>
              <a:rPr lang="en-US" sz="3000" baseline="-25000" dirty="0" smtClean="0"/>
              <a:t>4</a:t>
            </a:r>
            <a:r>
              <a:rPr lang="en-US" sz="3000" baseline="30000" dirty="0" smtClean="0"/>
              <a:t>+</a:t>
            </a:r>
            <a:r>
              <a:rPr lang="en-US" sz="3000" dirty="0" smtClean="0"/>
              <a:t> </a:t>
            </a:r>
            <a:r>
              <a:rPr lang="en-US" sz="3000" dirty="0"/>
              <a:t>+ O</a:t>
            </a:r>
            <a:r>
              <a:rPr lang="en-US" sz="3000" baseline="-25000" dirty="0"/>
              <a:t>2</a:t>
            </a:r>
            <a:r>
              <a:rPr lang="en-US" sz="3000" dirty="0"/>
              <a:t> = </a:t>
            </a:r>
            <a:r>
              <a:rPr lang="en-US" sz="3000" dirty="0" smtClean="0"/>
              <a:t>4H</a:t>
            </a:r>
            <a:r>
              <a:rPr lang="en-US" sz="3000" baseline="30000" dirty="0"/>
              <a:t>+</a:t>
            </a:r>
            <a:r>
              <a:rPr lang="en-US" sz="3000" dirty="0"/>
              <a:t> + </a:t>
            </a:r>
            <a:r>
              <a:rPr lang="en-US" sz="3000" dirty="0" smtClean="0"/>
              <a:t>NO</a:t>
            </a:r>
            <a:r>
              <a:rPr lang="en-US" sz="3000" baseline="-25000" dirty="0" smtClean="0"/>
              <a:t>2</a:t>
            </a:r>
            <a:r>
              <a:rPr lang="en-US" sz="3000" baseline="30000" dirty="0" smtClean="0"/>
              <a:t>-</a:t>
            </a:r>
            <a:r>
              <a:rPr lang="en-US" sz="3000" dirty="0" smtClean="0"/>
              <a:t> (N loses 6 electrons)</a:t>
            </a:r>
          </a:p>
          <a:p>
            <a:pPr lvl="1">
              <a:defRPr/>
            </a:pPr>
            <a:r>
              <a:rPr lang="en-US" sz="3000" dirty="0" smtClean="0"/>
              <a:t>Oxidation of Nitrite to Nitrate (NO</a:t>
            </a:r>
            <a:r>
              <a:rPr lang="en-US" sz="3000" baseline="-25000" dirty="0" smtClean="0"/>
              <a:t>3</a:t>
            </a:r>
            <a:r>
              <a:rPr lang="en-US" sz="3000" baseline="30000" dirty="0" smtClean="0"/>
              <a:t>-</a:t>
            </a:r>
            <a:r>
              <a:rPr lang="en-US" sz="3000" dirty="0" smtClean="0"/>
              <a:t>):</a:t>
            </a:r>
          </a:p>
          <a:p>
            <a:pPr marL="457200" lvl="1" indent="0">
              <a:buFontTx/>
              <a:buNone/>
              <a:defRPr/>
            </a:pPr>
            <a:r>
              <a:rPr lang="en-US" sz="3000" dirty="0" smtClean="0"/>
              <a:t>	2NO</a:t>
            </a:r>
            <a:r>
              <a:rPr lang="en-US" sz="3000" baseline="-25000" dirty="0" smtClean="0"/>
              <a:t>2</a:t>
            </a:r>
            <a:r>
              <a:rPr lang="en-US" sz="3000" baseline="30000" dirty="0" smtClean="0"/>
              <a:t>-</a:t>
            </a:r>
            <a:r>
              <a:rPr lang="en-US" sz="3000" dirty="0" smtClean="0"/>
              <a:t> </a:t>
            </a:r>
            <a:r>
              <a:rPr lang="en-US" sz="3000" dirty="0"/>
              <a:t>+ O</a:t>
            </a:r>
            <a:r>
              <a:rPr lang="en-US" sz="3000" baseline="-25000" dirty="0"/>
              <a:t>2</a:t>
            </a:r>
            <a:r>
              <a:rPr lang="en-US" sz="3000" dirty="0"/>
              <a:t> = 2NO</a:t>
            </a:r>
            <a:r>
              <a:rPr lang="en-US" sz="3000" baseline="-25000" dirty="0"/>
              <a:t>3</a:t>
            </a:r>
            <a:r>
              <a:rPr lang="en-US" sz="3000" baseline="30000" dirty="0"/>
              <a:t>-</a:t>
            </a:r>
            <a:r>
              <a:rPr lang="en-US" sz="3000" dirty="0"/>
              <a:t> </a:t>
            </a:r>
            <a:r>
              <a:rPr lang="en-US" sz="3000" dirty="0" smtClean="0"/>
              <a:t>(N loses 2 electrons)</a:t>
            </a:r>
          </a:p>
          <a:p>
            <a:pPr marL="514350" indent="-457200">
              <a:defRPr/>
            </a:pPr>
            <a:r>
              <a:rPr lang="en-US" b="1" dirty="0" err="1" smtClean="0"/>
              <a:t>Denitrification</a:t>
            </a:r>
            <a:r>
              <a:rPr lang="en-US" b="1" dirty="0" smtClean="0"/>
              <a:t>:  </a:t>
            </a:r>
            <a:r>
              <a:rPr lang="en-US" dirty="0" smtClean="0"/>
              <a:t>Conversion to N gas by bacteria</a:t>
            </a:r>
          </a:p>
          <a:p>
            <a:pPr marL="57150" indent="0">
              <a:buFontTx/>
              <a:buNone/>
              <a:defRPr/>
            </a:pPr>
            <a:r>
              <a:rPr lang="pt-BR" dirty="0" smtClean="0"/>
              <a:t>	</a:t>
            </a:r>
            <a:r>
              <a:rPr lang="pt-BR" sz="3000" dirty="0" smtClean="0"/>
              <a:t>2 NO</a:t>
            </a:r>
            <a:r>
              <a:rPr lang="pt-BR" sz="3000" baseline="-25000" dirty="0" smtClean="0"/>
              <a:t>3</a:t>
            </a:r>
            <a:r>
              <a:rPr lang="pt-BR" sz="3000" baseline="30000" dirty="0" smtClean="0"/>
              <a:t>−</a:t>
            </a:r>
            <a:r>
              <a:rPr lang="pt-BR" sz="3000" dirty="0" smtClean="0"/>
              <a:t> + 10 e</a:t>
            </a:r>
            <a:r>
              <a:rPr lang="pt-BR" sz="3000" baseline="30000" dirty="0" smtClean="0"/>
              <a:t>−</a:t>
            </a:r>
            <a:r>
              <a:rPr lang="pt-BR" sz="3000" dirty="0" smtClean="0"/>
              <a:t> + 12H</a:t>
            </a:r>
            <a:r>
              <a:rPr lang="pt-BR" sz="3000" baseline="30000" dirty="0" smtClean="0"/>
              <a:t>+</a:t>
            </a:r>
            <a:r>
              <a:rPr lang="pt-BR" sz="3000" dirty="0" smtClean="0"/>
              <a:t> = N</a:t>
            </a:r>
            <a:r>
              <a:rPr lang="pt-BR" sz="3000" baseline="-25000" dirty="0" smtClean="0"/>
              <a:t>2</a:t>
            </a:r>
            <a:r>
              <a:rPr lang="pt-BR" sz="3000" dirty="0" smtClean="0"/>
              <a:t> + 6 H</a:t>
            </a:r>
            <a:r>
              <a:rPr lang="pt-BR" sz="3000" baseline="-25000" dirty="0" smtClean="0"/>
              <a:t>2</a:t>
            </a:r>
            <a:r>
              <a:rPr lang="pt-BR" sz="3000" dirty="0" smtClean="0"/>
              <a:t>O </a:t>
            </a:r>
            <a:endParaRPr lang="en-US" sz="3000" dirty="0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6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-17463"/>
            <a:ext cx="9339263" cy="695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52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9144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 smtClean="0"/>
              <a:t>Redox ladder and sources of energy (electrons)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644" y="1447800"/>
            <a:ext cx="515871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892"/>
            <a:ext cx="85344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Nitroge</a:t>
            </a:r>
            <a:r>
              <a:rPr lang="en-US" sz="4000" baseline="0" dirty="0" smtClean="0"/>
              <a:t>n cycling in streams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62484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USGS 2000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Nitrogen is a nutrient that is important for amino acids</a:t>
            </a:r>
          </a:p>
          <a:p>
            <a:r>
              <a:rPr lang="en-US" dirty="0" smtClean="0"/>
              <a:t>Nitrogen</a:t>
            </a:r>
            <a:r>
              <a:rPr lang="en-US" baseline="0" dirty="0" smtClean="0"/>
              <a:t> is taken up by</a:t>
            </a:r>
          </a:p>
          <a:p>
            <a:pPr lvl="1"/>
            <a:r>
              <a:rPr lang="en-US" dirty="0" smtClean="0"/>
              <a:t>Algae</a:t>
            </a:r>
            <a:r>
              <a:rPr lang="en-US" baseline="0" dirty="0" smtClean="0"/>
              <a:t> (especially those growing on rocks)</a:t>
            </a:r>
          </a:p>
          <a:p>
            <a:pPr lvl="1"/>
            <a:r>
              <a:rPr lang="en-US" baseline="0" dirty="0" smtClean="0"/>
              <a:t>Microbes</a:t>
            </a:r>
          </a:p>
          <a:p>
            <a:pPr lvl="2"/>
            <a:r>
              <a:rPr lang="en-US" dirty="0" smtClean="0"/>
              <a:t>Microbial transformations of nitrogen can include using it as a source of energy (electrons)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figure4_peterson_nature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879" y="1371600"/>
            <a:ext cx="9161879" cy="5024437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Nitrogen cyclin</a:t>
            </a:r>
            <a:r>
              <a:rPr lang="en-US" sz="4000" baseline="0" dirty="0" smtClean="0">
                <a:solidFill>
                  <a:schemeClr val="tx1"/>
                </a:solidFill>
              </a:rPr>
              <a:t>g in streams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8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3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7603</TotalTime>
  <Words>1610</Words>
  <Application>Microsoft Macintosh PowerPoint</Application>
  <PresentationFormat>On-screen Show (4:3)</PresentationFormat>
  <Paragraphs>170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Constantia</vt:lpstr>
      <vt:lpstr>Wingdings 2</vt:lpstr>
      <vt:lpstr>Arial</vt:lpstr>
      <vt:lpstr>Flow</vt:lpstr>
      <vt:lpstr>Project EDDIE: Nutrient Loading</vt:lpstr>
      <vt:lpstr>Nutrients</vt:lpstr>
      <vt:lpstr>Nutrients vs. Toxins</vt:lpstr>
      <vt:lpstr>Nitrogen: Nutrient or Toxin</vt:lpstr>
      <vt:lpstr>The Nitrogen Cycle</vt:lpstr>
      <vt:lpstr>PowerPoint Presentation</vt:lpstr>
      <vt:lpstr>Redox ladder and sources of energy (electrons)</vt:lpstr>
      <vt:lpstr>Nitrogen cycling in streams</vt:lpstr>
      <vt:lpstr>Nitrogen cycling in streams</vt:lpstr>
      <vt:lpstr>Nitrogen concentrations in streams</vt:lpstr>
      <vt:lpstr>Nitrogen inputs to the Mississippi River watershed</vt:lpstr>
      <vt:lpstr>Sources of nitrogen in the Mississippi River Watershed</vt:lpstr>
      <vt:lpstr>Sources of Excess Nutrients</vt:lpstr>
      <vt:lpstr>Synthetic Nitrogen Fertilizers</vt:lpstr>
      <vt:lpstr>Nitrogen yields from the Mississippi River Watershed</vt:lpstr>
      <vt:lpstr>Nutrient inputs lead to eutrophication in lakes and rivers</vt:lpstr>
      <vt:lpstr>Plant Growth Example: Cyanobacteria</vt:lpstr>
      <vt:lpstr>Cyanobacteria Blooms</vt:lpstr>
      <vt:lpstr>Impact on Aesthetic Value</vt:lpstr>
      <vt:lpstr>Impact on Drinking Water Supply</vt:lpstr>
      <vt:lpstr>Impact on Ecosystem and Fisheries</vt:lpstr>
      <vt:lpstr>Ocean Dead Zones</vt:lpstr>
      <vt:lpstr>PowerPoint Presentation</vt:lpstr>
      <vt:lpstr>NOAA Gulf of Mexico Hypoxia</vt:lpstr>
      <vt:lpstr>Chesapeake Bay – Largest estuary in the U.S.</vt:lpstr>
      <vt:lpstr>PowerPoint Presentation</vt:lpstr>
      <vt:lpstr>Which ecosystem has lower water quality? </vt:lpstr>
      <vt:lpstr>Which system causes greater downstream impact on lakes or estuaries?</vt:lpstr>
      <vt:lpstr>Stream Load</vt:lpstr>
      <vt:lpstr>Management: The Clean Water Act</vt:lpstr>
      <vt:lpstr>State 303(d) Lists</vt:lpstr>
      <vt:lpstr>Total Maximum Daily Load (TMDL)</vt:lpstr>
      <vt:lpstr>Module activities:</vt:lpstr>
    </vt:vector>
  </TitlesOfParts>
  <Company>SUNY College at Oneonta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Nutrient Loading Module</dc:title>
  <dc:creator>Castendyk, Devin</dc:creator>
  <cp:lastModifiedBy>O'Reilly, Catherine</cp:lastModifiedBy>
  <cp:revision>77</cp:revision>
  <dcterms:created xsi:type="dcterms:W3CDTF">2014-08-19T21:11:02Z</dcterms:created>
  <dcterms:modified xsi:type="dcterms:W3CDTF">2017-03-26T23:30:30Z</dcterms:modified>
</cp:coreProperties>
</file>